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8" r:id="rId1"/>
  </p:sldMasterIdLst>
  <p:notesMasterIdLst>
    <p:notesMasterId r:id="rId14"/>
  </p:notesMasterIdLst>
  <p:sldIdLst>
    <p:sldId id="293" r:id="rId2"/>
    <p:sldId id="257" r:id="rId3"/>
    <p:sldId id="294" r:id="rId4"/>
    <p:sldId id="258" r:id="rId5"/>
    <p:sldId id="298" r:id="rId6"/>
    <p:sldId id="260" r:id="rId7"/>
    <p:sldId id="261" r:id="rId8"/>
    <p:sldId id="286" r:id="rId9"/>
    <p:sldId id="262" r:id="rId10"/>
    <p:sldId id="278" r:id="rId11"/>
    <p:sldId id="295" r:id="rId12"/>
    <p:sldId id="296" r:id="rId1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D56873E-2E25-4DBA-8F84-4DD3FD3B12BF}">
          <p14:sldIdLst>
            <p14:sldId id="293"/>
            <p14:sldId id="257"/>
            <p14:sldId id="294"/>
            <p14:sldId id="258"/>
            <p14:sldId id="298"/>
            <p14:sldId id="260"/>
            <p14:sldId id="261"/>
            <p14:sldId id="286"/>
            <p14:sldId id="262"/>
            <p14:sldId id="278"/>
            <p14:sldId id="295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E02B7-2D15-47E5-A1BC-0039F21C5B81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485B8-874A-4D6E-8364-50F5501E1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93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485B8-874A-4D6E-8364-50F5501E1B4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496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164B6-F8CB-4E94-A0C9-6B9FAD9216AC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89869C80-BB89-4874-9C64-4A885F417D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343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164B6-F8CB-4E94-A0C9-6B9FAD9216AC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9869C80-BB89-4874-9C64-4A885F417D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999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164B6-F8CB-4E94-A0C9-6B9FAD9216AC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9869C80-BB89-4874-9C64-4A885F417D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7790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164B6-F8CB-4E94-A0C9-6B9FAD9216AC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9869C80-BB89-4874-9C64-4A885F417D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571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164B6-F8CB-4E94-A0C9-6B9FAD9216AC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9869C80-BB89-4874-9C64-4A885F417D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7453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164B6-F8CB-4E94-A0C9-6B9FAD9216AC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9869C80-BB89-4874-9C64-4A885F417D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727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164B6-F8CB-4E94-A0C9-6B9FAD9216AC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9C80-BB89-4874-9C64-4A885F417D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22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164B6-F8CB-4E94-A0C9-6B9FAD9216AC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9C80-BB89-4874-9C64-4A885F417D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919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164B6-F8CB-4E94-A0C9-6B9FAD9216AC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9C80-BB89-4874-9C64-4A885F417D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00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164B6-F8CB-4E94-A0C9-6B9FAD9216AC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9869C80-BB89-4874-9C64-4A885F417D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877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164B6-F8CB-4E94-A0C9-6B9FAD9216AC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9869C80-BB89-4874-9C64-4A885F417D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526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164B6-F8CB-4E94-A0C9-6B9FAD9216AC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9869C80-BB89-4874-9C64-4A885F417D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974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164B6-F8CB-4E94-A0C9-6B9FAD9216AC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9C80-BB89-4874-9C64-4A885F417D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229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164B6-F8CB-4E94-A0C9-6B9FAD9216AC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9C80-BB89-4874-9C64-4A885F417D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751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164B6-F8CB-4E94-A0C9-6B9FAD9216AC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9C80-BB89-4874-9C64-4A885F417D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798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164B6-F8CB-4E94-A0C9-6B9FAD9216AC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9869C80-BB89-4874-9C64-4A885F417D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559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164B6-F8CB-4E94-A0C9-6B9FAD9216AC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9869C80-BB89-4874-9C64-4A885F417D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62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  <p:sldLayoutId id="2147484170" r:id="rId12"/>
    <p:sldLayoutId id="2147484171" r:id="rId13"/>
    <p:sldLayoutId id="2147484172" r:id="rId14"/>
    <p:sldLayoutId id="2147484173" r:id="rId15"/>
    <p:sldLayoutId id="214748417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vlasova_ds_90@mail.ru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90spb.tvoysadik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978550-0D57-0A3A-D235-5066BC4EE4D7}"/>
              </a:ext>
            </a:extLst>
          </p:cNvPr>
          <p:cNvSpPr txBox="1"/>
          <p:nvPr/>
        </p:nvSpPr>
        <p:spPr>
          <a:xfrm>
            <a:off x="899592" y="375955"/>
            <a:ext cx="7128792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Образовательная программа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Дошкольного образования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государственного бюджетного дошкольного образовательного учреждения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детского сада №90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Красносельского района Санкт-Петербурга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Calibri" panose="020F0502020204030204"/>
              </a:rPr>
              <a:t>Санкт-Петербург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2023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332656"/>
            <a:ext cx="8712968" cy="709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tabLst>
                <a:tab pos="728980" algn="l"/>
              </a:tabLst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Характеристика</a:t>
            </a:r>
            <a:r>
              <a:rPr kumimoji="0" lang="ru-RU" sz="2000" b="1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взаимодействия педагогического коллектива с семьями обучающихся</a:t>
            </a:r>
          </a:p>
          <a:p>
            <a:pPr lvl="0" algn="just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 взаимодействия: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6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психолого-педагогической поддержки семьи и повышение компетентности родителей (законных представителей) в вопросах образования, охраны и укрепления здоровья детей дошкольного возраста.</a:t>
            </a:r>
            <a:endParaRPr lang="ru-RU" sz="1600" b="1" kern="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единства подходов к воспитанию и обучению детей в условиях ДОО и семьи; повышение воспитательного потенциала семьи.</a:t>
            </a:r>
            <a:endParaRPr lang="ru-RU" sz="1600" b="1" i="1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взаимодействия:</a:t>
            </a:r>
          </a:p>
          <a:p>
            <a:pPr marL="342900" lvl="0" indent="-342900" algn="just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ru-RU" sz="16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информирование родителей (законных представителей) и общественности относительно целей ДО, общих для всего образовательного пространства Российской Федерации, о мерах господдержки семьям, имеющим детей дошкольного возраста, а также об образовательной программе, реализуемой в ДОО;</a:t>
            </a:r>
          </a:p>
          <a:p>
            <a:pPr marL="342900" lvl="0" indent="-342900" algn="just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Font typeface="+mj-lt"/>
              <a:buAutoNum type="arabicParenR"/>
              <a:tabLst>
                <a:tab pos="659130" algn="l"/>
              </a:tabLst>
            </a:pPr>
            <a:r>
              <a:rPr lang="ru-RU" sz="16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просвещение родителей (законных представителей), повышение их правовой, психолого-педагогической компетентности в вопросах охраны и укрепления здоровья, развития и образования детей;</a:t>
            </a:r>
          </a:p>
          <a:p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3384" y="975946"/>
            <a:ext cx="7901063" cy="371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педагогического коллектива </a:t>
            </a:r>
          </a:p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семьями обучающихся строится на принципах:</a:t>
            </a:r>
          </a:p>
          <a:p>
            <a:pPr marL="457200" indent="-457200">
              <a:buFont typeface="+mj-lt"/>
              <a:buAutoNum type="arabicPeriod"/>
            </a:pP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4000"/>
              </a:lnSpc>
              <a:buFont typeface="+mj-lt"/>
              <a:buAutoNum type="arabicPeriod"/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риоритет семьи в воспитании, обучении и развитии ребенка.</a:t>
            </a:r>
          </a:p>
          <a:p>
            <a:pPr marL="457200" indent="-457200" algn="just">
              <a:lnSpc>
                <a:spcPct val="114000"/>
              </a:lnSpc>
              <a:buFont typeface="+mj-lt"/>
              <a:buAutoNum type="arabicPeriod"/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О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ткрытость для родителей (законных представителей).</a:t>
            </a:r>
          </a:p>
          <a:p>
            <a:pPr marL="457200" indent="-457200" algn="just">
              <a:lnSpc>
                <a:spcPct val="114000"/>
              </a:lnSpc>
              <a:buFont typeface="+mj-lt"/>
              <a:buAutoNum type="arabicPeriod"/>
            </a:pP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Взаимное доверие, уважение и доброжелательность во взаимоотношениях педагогов и родителей (законных представителей).</a:t>
            </a:r>
          </a:p>
          <a:p>
            <a:pPr marL="457200" indent="-457200" algn="just">
              <a:lnSpc>
                <a:spcPct val="114000"/>
              </a:lnSpc>
              <a:buFont typeface="+mj-lt"/>
              <a:buAutoNum type="arabicPeriod"/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ндивидуально-дифференцированный подход к каждой семье.</a:t>
            </a:r>
          </a:p>
          <a:p>
            <a:pPr marL="457200" indent="-457200" algn="just">
              <a:lnSpc>
                <a:spcPct val="114000"/>
              </a:lnSpc>
              <a:buFont typeface="+mj-lt"/>
              <a:buAutoNum type="arabicPeriod"/>
            </a:pPr>
            <a:r>
              <a:rPr lang="ru-RU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Возрастосообразность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971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7664" y="764704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D4A861-F171-613F-D476-CAF864D79F10}"/>
              </a:ext>
            </a:extLst>
          </p:cNvPr>
          <p:cNvSpPr txBox="1"/>
          <p:nvPr/>
        </p:nvSpPr>
        <p:spPr>
          <a:xfrm>
            <a:off x="431540" y="404664"/>
            <a:ext cx="82809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Государственное бюджетное дошкольное образовательное учреждение детский сад №90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Красносельского района Санкт-Петербурга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по адресу: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198328, Санкт-Петербург, пр. Героев дом 23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(812) 401-72-10; (812) 401-72-11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Е-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vlasova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_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ds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_90@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mail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Наш сайт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://90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spb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tvoysadik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Спасибо за внимание!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8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Кольцо 17"/>
          <p:cNvSpPr/>
          <p:nvPr/>
        </p:nvSpPr>
        <p:spPr>
          <a:xfrm>
            <a:off x="0" y="1000108"/>
            <a:ext cx="9144000" cy="5500726"/>
          </a:xfrm>
          <a:prstGeom prst="donut">
            <a:avLst>
              <a:gd name="adj" fmla="val 1449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9" name="Picture 8" descr="Маленький принц :: KakProsto: отзывы о товарах и услуг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5964142"/>
            <a:ext cx="1714512" cy="893857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9" y="-1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7544" y="357167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Образовательная программа Государственного</a:t>
            </a:r>
            <a:r>
              <a:rPr kumimoji="0" lang="ru-RU" sz="2000" b="1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бюджетного</a:t>
            </a:r>
            <a:r>
              <a:rPr kumimoji="0" lang="ru-RU" sz="2000" b="1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дошкольного</a:t>
            </a:r>
            <a:r>
              <a:rPr kumimoji="0" lang="ru-RU" sz="2000" b="1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образовательного</a:t>
            </a:r>
            <a:r>
              <a:rPr kumimoji="0" lang="ru-RU" sz="2000" b="1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учреждения</a:t>
            </a:r>
            <a:r>
              <a:rPr kumimoji="0" lang="ru-RU" sz="2000" b="1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детского сада №90 Красносельского района Санкт-Петербурга (далее Программа)  составлена в</a:t>
            </a:r>
            <a:r>
              <a:rPr kumimoji="0" lang="ru-RU" sz="20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соответствии 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Федеральным государственным образовательным стандартом дошкольного образования (утвержден приказом Министерства образования и науки Российской Федерации от 17 октября 2013 г. № 1155 в</a:t>
            </a:r>
            <a:r>
              <a:rPr kumimoji="0" lang="ru-RU" sz="20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редакции</a:t>
            </a:r>
            <a:r>
              <a:rPr kumimoji="0" lang="ru-RU" sz="20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приказа</a:t>
            </a:r>
            <a:r>
              <a:rPr kumimoji="0" lang="ru-RU" sz="20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Минпросвещения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России от 8 ноября 2022 г.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Федеральной образовательной программой дошкольного образования (утверждена приказом Министерства просвещения Российской Федерации от 25 ноября 2022 г. № 1028</a:t>
            </a: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260648"/>
            <a:ext cx="86049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4455" marR="5080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95680" algn="l"/>
                <a:tab pos="1652905" algn="l"/>
                <a:tab pos="2227580" algn="l"/>
                <a:tab pos="2969260" algn="l"/>
                <a:tab pos="4265295" algn="l"/>
                <a:tab pos="5212715" algn="l"/>
                <a:tab pos="5712460" algn="l"/>
              </a:tabLst>
              <a:defRPr/>
            </a:pPr>
            <a:r>
              <a:rPr kumimoji="0" lang="ru-RU" sz="2000" b="1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Программа позволяет реализовать несколько основополагающих функций дошкольного уровня образования: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27355" marR="5080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457200" algn="l"/>
                <a:tab pos="995680" algn="l"/>
                <a:tab pos="1652905" algn="l"/>
                <a:tab pos="2227580" algn="l"/>
                <a:tab pos="2969260" algn="l"/>
                <a:tab pos="4265295" algn="l"/>
                <a:tab pos="5212715" algn="l"/>
                <a:tab pos="5712460" algn="l"/>
              </a:tabLst>
              <a:defRPr/>
            </a:pPr>
            <a:r>
              <a:rPr kumimoji="0" lang="ru-RU" sz="2000" b="0" i="1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обучение и воспитание ребёнка дошкольного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возраста как</a:t>
            </a:r>
          </a:p>
          <a:p>
            <a:pPr marL="84455" marR="5080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995680" algn="l"/>
                <a:tab pos="1652905" algn="l"/>
                <a:tab pos="2227580" algn="l"/>
                <a:tab pos="2969260" algn="l"/>
                <a:tab pos="4265295" algn="l"/>
                <a:tab pos="5212715" algn="l"/>
                <a:tab pos="5712460" algn="l"/>
              </a:tabLst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гражданина Российской Федерации, формирование основ его гражданской и культурной идентичности на соответствующем его возрасту содержании доступными средствами;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создание единого ядра содержания дошкольного образования, ориентированного на приобщение детей к традиционным духовно-нравственным и социокультурным ценностям российского народа, воспитание подрастающего поколения как знающего и уважающего историю и культуру своей семьи, большой и малой Родины;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создание единого федерального образовательного пространства воспитания и обучения детей от рождения до поступления в общеобразовательную организацию, обеспечивающего ребёнку и его родителям (законным представителям), равные, качественные условия ДО, вне зависимости от места проживания.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692696"/>
            <a:ext cx="77768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4455" marR="50800" lvl="0" indent="450215" algn="just" defTabSz="914400" rtl="0" eaLnBrk="1" fontAlgn="auto" latinLnBrk="0" hangingPunct="1">
              <a:lnSpc>
                <a:spcPct val="9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1652905" algn="l"/>
              </a:tabLst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Программа определяет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единые для Российской Федерации базовые объем и содержание дошкольного образования, осваиваемые обучающимися в организациях, осуществляющих образовательную деятельность, и планируемые результаты освоения образовательной программы. Федеральная программа разработана в соответствии с федеральным государственным образовательным стандартом дошкольного образования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1A2B1B-B923-5FFB-FE93-59460DE4BA0B}"/>
              </a:ext>
            </a:extLst>
          </p:cNvPr>
          <p:cNvSpPr txBox="1"/>
          <p:nvPr/>
        </p:nvSpPr>
        <p:spPr>
          <a:xfrm>
            <a:off x="539552" y="3429000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 включает три основных раздела: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в каждом из них предусматривается обязательная часть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(не менее 60%) и часть, формируемая участниками             образовательных отношений (не более 40%)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BAB7DC9-AB64-416A-9C41-7FBFEF017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C7699E-8169-49C5-B23B-8DFF939223D8}"/>
              </a:ext>
            </a:extLst>
          </p:cNvPr>
          <p:cNvSpPr txBox="1"/>
          <p:nvPr/>
        </p:nvSpPr>
        <p:spPr>
          <a:xfrm>
            <a:off x="539552" y="404664"/>
            <a:ext cx="8064896" cy="2037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целевом разделе Программы представлены:</a:t>
            </a:r>
          </a:p>
          <a:p>
            <a:pPr marL="370205" marR="50800" lvl="0" indent="-28575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457200" algn="l"/>
                <a:tab pos="1652905" algn="l"/>
              </a:tabLst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цели, задачи</a:t>
            </a:r>
          </a:p>
          <a:p>
            <a:pPr marL="370205" marR="50800" lvl="0" indent="-28575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457200" algn="l"/>
                <a:tab pos="1652905" algn="l"/>
              </a:tabLst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принципы формирования</a:t>
            </a:r>
          </a:p>
          <a:p>
            <a:pPr marL="370205" marR="50800" lvl="0" indent="-28575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457200" algn="l"/>
                <a:tab pos="1652905" algn="l"/>
              </a:tabLst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планируемые результаты освоения Федеральной программы в младенческом, раннем, дошкольном возрастах, а также на этапе завершения освоения Федеральной программы</a:t>
            </a:r>
          </a:p>
          <a:p>
            <a:pPr marL="370205" marR="50800" lvl="0" indent="-28575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457200" algn="l"/>
                <a:tab pos="1652905" algn="l"/>
              </a:tabLst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подходы к педагогической диагностике достижения планируемых результатов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ED50DC-D2B7-897D-F720-63FD19D13E5F}"/>
              </a:ext>
            </a:extLst>
          </p:cNvPr>
          <p:cNvSpPr txBox="1"/>
          <p:nvPr/>
        </p:nvSpPr>
        <p:spPr>
          <a:xfrm>
            <a:off x="323528" y="2420888"/>
            <a:ext cx="8424936" cy="4475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 содержательном :</a:t>
            </a:r>
          </a:p>
          <a:p>
            <a:pPr marL="370205" marR="50800" lvl="0" indent="-28575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457200" algn="l"/>
                <a:tab pos="1652905" algn="l"/>
              </a:tabLst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задачи и содержание образовательной деятельности по каждой из образовательных областей для всех возрастных групп обучающихся (социально-коммуникативное, познавательное, речевое, художественно- эстетическое, физическое развитие)</a:t>
            </a:r>
          </a:p>
          <a:p>
            <a:pPr marL="370205" marR="50800" lvl="0" indent="-28575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457200" algn="l"/>
                <a:tab pos="1652905" algn="l"/>
              </a:tabLst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описание вариативных форм, способов, методов и средств реализации Федеральной программы</a:t>
            </a:r>
          </a:p>
          <a:p>
            <a:pPr marL="370205" marR="50800" lvl="0" indent="-28575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457200" algn="l"/>
                <a:tab pos="1652905" algn="l"/>
              </a:tabLst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особенности образовательной деятельности разных видов и культурных практик</a:t>
            </a:r>
          </a:p>
          <a:p>
            <a:pPr marL="370205" marR="50800" lvl="0" indent="-28575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457200" algn="l"/>
                <a:tab pos="1652905" algn="l"/>
              </a:tabLst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способы поддержки детской инициативы</a:t>
            </a:r>
          </a:p>
          <a:p>
            <a:pPr marL="370205" marR="50800" lvl="0" indent="-28575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457200" algn="l"/>
                <a:tab pos="1652905" algn="l"/>
              </a:tabLst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взаимодействие педагогического коллектива с семьями обучающихся</a:t>
            </a:r>
          </a:p>
          <a:p>
            <a:pPr marL="370205" marR="50800" lvl="0" indent="-28575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457200" algn="l"/>
                <a:tab pos="1652905" algn="l"/>
              </a:tabLst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направления и задачи коррекционно-развивающей работы с детьми дошкольного возраста с особыми образовательными потребностями различных целевых групп, в том числе детей с ограниченными возможностями здоровья (далее - ОВЗ) и детей-инвалидов.</a:t>
            </a:r>
          </a:p>
          <a:p>
            <a:pPr marL="84455" marR="5080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1652905" algn="l"/>
              </a:tabLst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В содержательный раздел Программы входит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Рабочая программа воспитания, которая раскрывает задачи и направления воспитательной работы, предусматривает приобщение детей к российским традиционным духовным ценностям, включая культурные ценности своей этнической группы, правилам и нормам поведения в российском обществе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576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180512" cy="68853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CC1CF4-2E6D-3DAE-B5ED-EDE9915AF3F0}"/>
              </a:ext>
            </a:extLst>
          </p:cNvPr>
          <p:cNvSpPr txBox="1"/>
          <p:nvPr/>
        </p:nvSpPr>
        <p:spPr>
          <a:xfrm>
            <a:off x="395536" y="332656"/>
            <a:ext cx="7848872" cy="314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организационном разделе Программы пред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ставлены :</a:t>
            </a:r>
          </a:p>
          <a:p>
            <a:pPr marL="427355" marR="50800" lvl="0" indent="-3429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457200" algn="l"/>
                <a:tab pos="1652905" algn="l"/>
              </a:tabLst>
              <a:defRPr/>
            </a:pPr>
            <a:r>
              <a:rPr kumimoji="0" lang="ru-RU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психолого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- педагогические и кадровые условия реализации Федеральной программы</a:t>
            </a:r>
          </a:p>
          <a:p>
            <a:pPr marL="427355" marR="50800" lvl="0" indent="-3429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457200" algn="l"/>
                <a:tab pos="1652905" algn="l"/>
              </a:tabLst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организация развивающей предметно-пространственной среды  ДОУ</a:t>
            </a:r>
          </a:p>
          <a:p>
            <a:pPr marL="427355" marR="50800" lvl="0" indent="-3429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457200" algn="l"/>
                <a:tab pos="1652905" algn="l"/>
              </a:tabLst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материально - техническое обеспечение Программы, обеспеченность методическими материалами и средствами обучения и воспитания.</a:t>
            </a:r>
          </a:p>
          <a:p>
            <a:pPr marL="427355" marR="50800" lvl="0" indent="-3429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457200" algn="l"/>
                <a:tab pos="1652905" algn="l"/>
              </a:tabLst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примерные перечни художественной литературы, музыкальных произведений, произведений изобразительного искусства для использования в образовательной работе в разных возрастных группах,  примерный перечень рекомендованных для семейного просмотра анимационных произведений</a:t>
            </a:r>
          </a:p>
          <a:p>
            <a:pPr marL="427355" marR="50800" lvl="0" indent="-3429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457200" algn="l"/>
                <a:tab pos="1652905" algn="l"/>
              </a:tabLst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примерный режим и распорядок дня в дошкольных группах, федеральный календарный план воспитательной работы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150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620688"/>
            <a:ext cx="8856984" cy="1788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510" marR="423545" lvl="0" indent="-90170" algn="just" defTabSz="914400" rtl="0" eaLnBrk="1" fontAlgn="auto" latinLnBrk="0" hangingPunct="1">
              <a:lnSpc>
                <a:spcPct val="107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>
                <a:tab pos="1477010" algn="l"/>
              </a:tabLst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Целью Программы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разностороннее развитие ребёнка в период дошкольного детства с учётом возрастных и индивидуальных особенностей на основе духовно-нравственных ценностей российского народа, исторических и национально-культурных традиций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39B1B4-D2FB-BB21-85B4-AEA599C1464F}"/>
              </a:ext>
            </a:extLst>
          </p:cNvPr>
          <p:cNvSpPr txBox="1"/>
          <p:nvPr/>
        </p:nvSpPr>
        <p:spPr>
          <a:xfrm>
            <a:off x="431540" y="2636912"/>
            <a:ext cx="8280920" cy="4783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Задачи программы:</a:t>
            </a:r>
          </a:p>
          <a:p>
            <a:pPr marL="523240" marR="423545" lvl="0" indent="-342900" algn="just" defTabSz="914400" rtl="0" eaLnBrk="1" fontAlgn="auto" latinLnBrk="0" hangingPunct="1">
              <a:lnSpc>
                <a:spcPct val="107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1477010" algn="l"/>
              </a:tabLst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единых для Российской Федерации содержания ДО и планируемых результатов освоения образовательной программы ДО; </a:t>
            </a:r>
            <a:endParaRPr lang="ru-RU" sz="1600" i="1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3240" marR="423545" lvl="0" indent="-342900" algn="just" defTabSz="914400" rtl="0" eaLnBrk="1" fontAlgn="auto" latinLnBrk="0" hangingPunct="1">
              <a:lnSpc>
                <a:spcPct val="107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1477010" algn="l"/>
              </a:tabLst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Приобщение детей (в соответствии с возрастными особенностями) к базовым ценностям российского народа -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жизнь, достоинство, права и свободы человека, патриотизм, гражданственность,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России;</a:t>
            </a:r>
          </a:p>
          <a:p>
            <a:pPr marL="523240" marR="423545" lvl="0" indent="-342900" algn="just" defTabSz="914400" rtl="0" eaLnBrk="1" fontAlgn="auto" latinLnBrk="0" hangingPunct="1">
              <a:lnSpc>
                <a:spcPct val="107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1477010" algn="l"/>
              </a:tabLst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оздание условий для формирования ценностного отношения к окружающему миру, становления опыта действий и поступков на основе осмысления ценностей;</a:t>
            </a:r>
          </a:p>
          <a:p>
            <a:pPr marL="523240" marR="423545" lvl="0" indent="-342900" algn="just" defTabSz="914400" rtl="0" eaLnBrk="1" fontAlgn="auto" latinLnBrk="0" hangingPunct="1">
              <a:lnSpc>
                <a:spcPct val="107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1477010" algn="l"/>
              </a:tabLst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Построение (структурирование) содержания образовательной деятельности на основе учета возрастных и индивидуальных особенностей развития;</a:t>
            </a:r>
          </a:p>
          <a:p>
            <a:pPr marL="270510" marR="423545" lvl="0" indent="-90170" algn="just" defTabSz="914400" rtl="0" eaLnBrk="1" fontAlgn="auto" latinLnBrk="0" hangingPunct="1">
              <a:lnSpc>
                <a:spcPct val="107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>
                <a:tab pos="1477010" algn="l"/>
              </a:tabLst>
              <a:defRPr/>
            </a:pP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Маленький принц :: KakProsto: отзывы о товарах и услуг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8410" y="5000636"/>
            <a:ext cx="1945546" cy="1428760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4" y="0"/>
            <a:ext cx="9180004" cy="689977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63DA280-91EC-D687-16F1-EED7C3234403}"/>
              </a:ext>
            </a:extLst>
          </p:cNvPr>
          <p:cNvSpPr txBox="1"/>
          <p:nvPr/>
        </p:nvSpPr>
        <p:spPr>
          <a:xfrm>
            <a:off x="251520" y="764704"/>
            <a:ext cx="8352928" cy="4031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3900" marR="423545" lvl="0" indent="-457200" algn="just" defTabSz="914400" rtl="0" eaLnBrk="1" fontAlgn="auto" latinLnBrk="0" hangingPunct="1">
              <a:lnSpc>
                <a:spcPct val="107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>
                <a:tab pos="1477010" algn="l"/>
              </a:tabLst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равного доступа к образованию для всех детей дошкольного возраста с учетом разнообразия образовательных потребностей и индивидуальных возможностей; </a:t>
            </a:r>
            <a:endParaRPr lang="ru-RU" sz="1600" i="1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0" marR="423545" lvl="0" indent="-457200" algn="just" defTabSz="914400" rtl="0" eaLnBrk="1" fontAlgn="auto" latinLnBrk="0" hangingPunct="1">
              <a:lnSpc>
                <a:spcPct val="107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>
                <a:tab pos="1477010" algn="l"/>
              </a:tabLst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Охрана и укрепление физического и психического здоровья детей, в том числе их эмоционального благополучия; </a:t>
            </a:r>
            <a:endParaRPr lang="ru-RU" sz="1600" i="1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0" marR="423545" lvl="0" indent="-457200" algn="just" defTabSz="914400" rtl="0" eaLnBrk="1" fontAlgn="auto" latinLnBrk="0" hangingPunct="1">
              <a:lnSpc>
                <a:spcPct val="107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>
                <a:tab pos="1477010" algn="l"/>
              </a:tabLst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развития физических, личностных, нравственных качеств и основ патриотизма, интеллектуальных и художественно-творческих способностей ребенка, его инициативности, самостоятельности и ответственности; </a:t>
            </a:r>
            <a:endParaRPr lang="ru-RU" sz="1600" i="1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0" marR="423545" lvl="0" indent="-457200" algn="just" defTabSz="914400" rtl="0" eaLnBrk="1" fontAlgn="auto" latinLnBrk="0" hangingPunct="1">
              <a:lnSpc>
                <a:spcPct val="107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>
                <a:tab pos="1477010" algn="l"/>
              </a:tabLst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психолого-педагогической поддержки семьи и повышение компетентности родителей (законных представителей) в вопросах воспитания, обучения и развития, охраны и укрепления здоровья детей, обеспечения их безопасности; </a:t>
            </a:r>
            <a:endParaRPr lang="ru-RU" sz="1600" i="1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0" marR="423545" lvl="0" indent="-457200" algn="just" defTabSz="914400" rtl="0" eaLnBrk="1" fontAlgn="auto" latinLnBrk="0" hangingPunct="1">
              <a:lnSpc>
                <a:spcPct val="107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>
                <a:tab pos="1477010" algn="l"/>
              </a:tabLst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Достижение детьми на этапе завершения ДО уровня развития, необходимого и достаточного для успешного освоения ими образовательных программ начального общего образования.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082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908720"/>
            <a:ext cx="82809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450215" algn="just"/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Часть Программы, формируемая участниками образовательных отношений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разработана на основе:</a:t>
            </a:r>
            <a:endParaRPr lang="ru-RU" sz="24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Парциальной программы ««Город на ладошке» для детей от 5 до 7 лет Авторы: Шейко Н.Г., Коробкова Н.Г.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Парциальной программы «</a:t>
            </a: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«Экономическое воспитание дошкольников: формирование предпосылок финансовой грамотности» для детей старшего дошкольного возраста Банк России. Министерство образования и науки Российской федерации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Парциальной программы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«Формирование культуры безопасности у детей от 3 до 8 лет», автор Л.Л. Тимофеева.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1750</TotalTime>
  <Words>1121</Words>
  <Application>Microsoft Office PowerPoint</Application>
  <PresentationFormat>Экран (4:3)</PresentationFormat>
  <Paragraphs>93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сервис</cp:lastModifiedBy>
  <cp:revision>150</cp:revision>
  <cp:lastPrinted>2019-04-08T08:24:49Z</cp:lastPrinted>
  <dcterms:created xsi:type="dcterms:W3CDTF">2015-04-04T06:02:43Z</dcterms:created>
  <dcterms:modified xsi:type="dcterms:W3CDTF">2023-10-05T08:46:27Z</dcterms:modified>
</cp:coreProperties>
</file>